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94" r:id="rId2"/>
    <p:sldId id="295" r:id="rId3"/>
    <p:sldId id="296" r:id="rId4"/>
    <p:sldId id="297" r:id="rId5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>
          <p15:clr>
            <a:srgbClr val="A4A3A4"/>
          </p15:clr>
        </p15:guide>
        <p15:guide id="2" orient="horz" pos="214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6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6"/>
  </p:normalViewPr>
  <p:slideViewPr>
    <p:cSldViewPr snapToGrid="0">
      <p:cViewPr varScale="1">
        <p:scale>
          <a:sx n="102" d="100"/>
          <a:sy n="102" d="100"/>
        </p:scale>
        <p:origin x="952" y="184"/>
      </p:cViewPr>
      <p:guideLst>
        <p:guide pos="3839"/>
        <p:guide orient="horz" pos="214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6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10/21/21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10/21/21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3" y="285750"/>
            <a:ext cx="12190413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/>
          <a:lstStyle/>
          <a:p>
            <a:pPr lvl="0"/>
            <a:endParaRPr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10/21/21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10/21/21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10/21/21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10/21/21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10/21/21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10/21/21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10/21/21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10/21/21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10/21/21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10/21/21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anose="020B060402020209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3.m4a"/><Relationship Id="rId7" Type="http://schemas.openxmlformats.org/officeDocument/2006/relationships/image" Target="../media/image7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audio" Target="../media/media4.m4a"/><Relationship Id="rId7" Type="http://schemas.openxmlformats.org/officeDocument/2006/relationships/image" Target="../media/image11.png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8982" y="0"/>
            <a:ext cx="9753600" cy="1325562"/>
          </a:xfrm>
        </p:spPr>
        <p:txBody>
          <a:bodyPr/>
          <a:lstStyle/>
          <a:p>
            <a:r>
              <a:rPr lang="en-AU" dirty="0"/>
              <a:t>Making the data confess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60817" y="1841500"/>
            <a:ext cx="2819400" cy="40513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16151" y="1841500"/>
            <a:ext cx="2412840" cy="425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zh-CN" altLang="en-US" sz="2400" dirty="0"/>
              <a:t>          （</a:t>
            </a:r>
            <a:r>
              <a:rPr lang="en-US" altLang="zh-CN" sz="2400" dirty="0"/>
              <a:t>1</a:t>
            </a:r>
            <a:r>
              <a:rPr lang="zh-CN" altLang="en-US" sz="2400" dirty="0"/>
              <a:t>）data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485380" y="2381805"/>
            <a:ext cx="4144645" cy="2640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400" dirty="0"/>
              <a:t>data</a:t>
            </a:r>
            <a:r>
              <a:rPr lang="zh-CN" altLang="en-US" sz="2400" dirty="0"/>
              <a:t>: </a:t>
            </a:r>
            <a:r>
              <a:rPr lang="en" altLang="zh-CN" dirty="0"/>
              <a:t>the GDP, population of each country in 2012, and the total number of medals won that year</a:t>
            </a:r>
            <a:r>
              <a:rPr lang="en-US" altLang="zh-CN" dirty="0"/>
              <a:t>.</a:t>
            </a:r>
            <a:endParaRPr lang="en" altLang="zh-CN" dirty="0"/>
          </a:p>
          <a:p>
            <a:pPr algn="l">
              <a:lnSpc>
                <a:spcPct val="90000"/>
              </a:lnSpc>
            </a:pPr>
            <a:endParaRPr lang="zh-CN" altLang="en-US" sz="2000" dirty="0"/>
          </a:p>
          <a:p>
            <a:pPr algn="l">
              <a:lnSpc>
                <a:spcPct val="90000"/>
              </a:lnSpc>
            </a:pPr>
            <a:endParaRPr lang="zh-CN" altLang="en-US" sz="2400" dirty="0"/>
          </a:p>
          <a:p>
            <a:pPr>
              <a:lnSpc>
                <a:spcPct val="90000"/>
              </a:lnSpc>
            </a:pPr>
            <a:r>
              <a:rPr lang="zh-CN" altLang="en-US" sz="2400" dirty="0"/>
              <a:t>Data processing: </a:t>
            </a:r>
            <a:r>
              <a:rPr lang="en" altLang="zh-CN" dirty="0"/>
              <a:t>standardized the data to eliminate the influence of different unit variables</a:t>
            </a:r>
            <a:r>
              <a:rPr lang="en-US" altLang="zh-CN" dirty="0"/>
              <a:t>.</a:t>
            </a:r>
            <a:endParaRPr lang="en" altLang="zh-CN" dirty="0"/>
          </a:p>
          <a:p>
            <a:pPr algn="l">
              <a:lnSpc>
                <a:spcPct val="90000"/>
              </a:lnSpc>
            </a:pPr>
            <a:endParaRPr lang="zh-CN" altLang="en-US" sz="2000" dirty="0"/>
          </a:p>
        </p:txBody>
      </p:sp>
      <p:sp>
        <p:nvSpPr>
          <p:cNvPr id="8" name="文本框 7"/>
          <p:cNvSpPr txBox="1"/>
          <p:nvPr/>
        </p:nvSpPr>
        <p:spPr>
          <a:xfrm>
            <a:off x="1075541" y="5985193"/>
            <a:ext cx="1422400" cy="423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400" dirty="0"/>
              <a:t>raw data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82E58A1-CE12-9A4F-90BA-FA61C5744A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5370" y="2547303"/>
            <a:ext cx="3390900" cy="30099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5A79768-E98D-7747-BAF8-BE6086BF9440}"/>
              </a:ext>
            </a:extLst>
          </p:cNvPr>
          <p:cNvSpPr txBox="1"/>
          <p:nvPr/>
        </p:nvSpPr>
        <p:spPr>
          <a:xfrm>
            <a:off x="4434697" y="5827633"/>
            <a:ext cx="63757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after scale</a:t>
            </a:r>
            <a:endParaRPr lang="zh-CN" altLang="en-US" sz="2400" dirty="0"/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7B6E693-6740-E942-963C-8AD24DE336E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3625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6058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136">
        <p:fade/>
      </p:transition>
    </mc:Choice>
    <mc:Fallback xmlns="">
      <p:transition spd="med" advTm="191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517" y="6870526"/>
            <a:ext cx="9753600" cy="1325562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5" name="文本框 4"/>
          <p:cNvSpPr txBox="1"/>
          <p:nvPr/>
        </p:nvSpPr>
        <p:spPr>
          <a:xfrm>
            <a:off x="1019113" y="355791"/>
            <a:ext cx="3959738" cy="425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400" dirty="0"/>
              <a:t>          （</a:t>
            </a:r>
            <a:r>
              <a:rPr lang="en-US" altLang="zh-CN" sz="2400" dirty="0"/>
              <a:t>2</a:t>
            </a:r>
            <a:r>
              <a:rPr lang="zh-CN" altLang="en-US" sz="2400" dirty="0"/>
              <a:t>）</a:t>
            </a:r>
            <a:r>
              <a:rPr lang="en" altLang="zh-CN" sz="2400" dirty="0"/>
              <a:t>Linear correlation</a:t>
            </a:r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8210538" y="2367169"/>
            <a:ext cx="3300217" cy="2773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dirty="0"/>
              <a:t>This is a correlation graph. From the graph, we can see that when GDP and population increase, medals will also increase. They have a small amount of linear correlation.</a:t>
            </a:r>
          </a:p>
          <a:p>
            <a:pPr>
              <a:lnSpc>
                <a:spcPct val="90000"/>
              </a:lnSpc>
            </a:pPr>
            <a:endParaRPr lang="en" altLang="zh-CN" dirty="0"/>
          </a:p>
          <a:p>
            <a:pPr algn="l">
              <a:lnSpc>
                <a:spcPct val="90000"/>
              </a:lnSpc>
            </a:pPr>
            <a:endParaRPr lang="zh-CN" altLang="en-US" sz="200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71C51E6-60B8-D24E-A1FB-6C2953543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9800" y="5135671"/>
            <a:ext cx="3479647" cy="795784"/>
          </a:xfrm>
        </p:spPr>
        <p:txBody>
          <a:bodyPr>
            <a:normAutofit/>
          </a:bodyPr>
          <a:lstStyle/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880D5F3-685D-2245-A4F6-20228C1DB6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150" y="926544"/>
            <a:ext cx="6696097" cy="5161874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5B855148-8021-3D49-847C-4892EA5ACC75}"/>
              </a:ext>
            </a:extLst>
          </p:cNvPr>
          <p:cNvSpPr txBox="1"/>
          <p:nvPr/>
        </p:nvSpPr>
        <p:spPr>
          <a:xfrm>
            <a:off x="1606463" y="6132877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Correlation scatter plot and correlation coefficient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1F148702-B409-5F4B-90E5-1269487812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3625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53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412">
        <p:fade/>
      </p:transition>
    </mc:Choice>
    <mc:Fallback xmlns="">
      <p:transition spd="med" advTm="144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517" y="6870526"/>
            <a:ext cx="9753600" cy="1325562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5" name="文本框 4"/>
          <p:cNvSpPr txBox="1"/>
          <p:nvPr/>
        </p:nvSpPr>
        <p:spPr>
          <a:xfrm>
            <a:off x="2522237" y="318213"/>
            <a:ext cx="4798621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400" dirty="0"/>
              <a:t>          （</a:t>
            </a:r>
            <a:r>
              <a:rPr lang="en-US" altLang="zh-CN" sz="2400" dirty="0"/>
              <a:t>3</a:t>
            </a:r>
            <a:r>
              <a:rPr lang="zh-CN" altLang="en-US" sz="2400" dirty="0"/>
              <a:t>）</a:t>
            </a:r>
            <a:r>
              <a:rPr lang="en" altLang="zh-CN" sz="2400" dirty="0"/>
              <a:t>Model and improvement</a:t>
            </a:r>
          </a:p>
          <a:p>
            <a:pPr>
              <a:lnSpc>
                <a:spcPct val="90000"/>
              </a:lnSpc>
            </a:pPr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8329808" y="2381805"/>
            <a:ext cx="3300217" cy="61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endParaRPr lang="en" altLang="zh-CN" dirty="0"/>
          </a:p>
          <a:p>
            <a:pPr algn="l">
              <a:lnSpc>
                <a:spcPct val="90000"/>
              </a:lnSpc>
            </a:pPr>
            <a:endParaRPr lang="zh-CN" alt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表格 3">
                <a:extLst>
                  <a:ext uri="{FF2B5EF4-FFF2-40B4-BE49-F238E27FC236}">
                    <a16:creationId xmlns:a16="http://schemas.microsoft.com/office/drawing/2014/main" id="{83D02747-5F25-B541-AD03-9B217CF298A1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943341806"/>
                  </p:ext>
                </p:extLst>
              </p:nvPr>
            </p:nvGraphicFramePr>
            <p:xfrm>
              <a:off x="368517" y="1288742"/>
              <a:ext cx="5496341" cy="1323018"/>
            </p:xfrm>
            <a:graphic>
              <a:graphicData uri="http://schemas.openxmlformats.org/drawingml/2006/table">
                <a:tbl>
                  <a:tblPr firstRow="1" bandRow="1">
                    <a:tableStyleId>{6E25E649-3F16-4E02-A733-19D2CDBF48F0}</a:tableStyleId>
                  </a:tblPr>
                  <a:tblGrid>
                    <a:gridCol w="894871">
                      <a:extLst>
                        <a:ext uri="{9D8B030D-6E8A-4147-A177-3AD203B41FA5}">
                          <a16:colId xmlns:a16="http://schemas.microsoft.com/office/drawing/2014/main" val="2451510064"/>
                        </a:ext>
                      </a:extLst>
                    </a:gridCol>
                    <a:gridCol w="1150368">
                      <a:extLst>
                        <a:ext uri="{9D8B030D-6E8A-4147-A177-3AD203B41FA5}">
                          <a16:colId xmlns:a16="http://schemas.microsoft.com/office/drawing/2014/main" val="1540791574"/>
                        </a:ext>
                      </a:extLst>
                    </a:gridCol>
                    <a:gridCol w="1150368">
                      <a:extLst>
                        <a:ext uri="{9D8B030D-6E8A-4147-A177-3AD203B41FA5}">
                          <a16:colId xmlns:a16="http://schemas.microsoft.com/office/drawing/2014/main" val="3704591275"/>
                        </a:ext>
                      </a:extLst>
                    </a:gridCol>
                    <a:gridCol w="1255416">
                      <a:extLst>
                        <a:ext uri="{9D8B030D-6E8A-4147-A177-3AD203B41FA5}">
                          <a16:colId xmlns:a16="http://schemas.microsoft.com/office/drawing/2014/main" val="591894848"/>
                        </a:ext>
                      </a:extLst>
                    </a:gridCol>
                    <a:gridCol w="1045318">
                      <a:extLst>
                        <a:ext uri="{9D8B030D-6E8A-4147-A177-3AD203B41FA5}">
                          <a16:colId xmlns:a16="http://schemas.microsoft.com/office/drawing/2014/main" val="94921301"/>
                        </a:ext>
                      </a:extLst>
                    </a:gridCol>
                  </a:tblGrid>
                  <a:tr h="661509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P-value</a:t>
                          </a:r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R^2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intercept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population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GDP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54226976"/>
                      </a:ext>
                    </a:extLst>
                  </a:tr>
                  <a:tr h="661509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smtClean="0">
                                    <a:latin typeface="Cambria Math" panose="02040503050406030204" pitchFamily="18" charset="0"/>
                                  </a:rPr>
                                  <m:t>6.12×</m:t>
                                </m:r>
                                <m:sSup>
                                  <m:sSup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altLang="zh-CN" b="0" smtClean="0">
                                        <a:latin typeface="Cambria Math" panose="02040503050406030204" pitchFamily="18" charset="0"/>
                                      </a:rPr>
                                      <m:t>−4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0.2016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Not 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 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94369235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表格 3">
                <a:extLst>
                  <a:ext uri="{FF2B5EF4-FFF2-40B4-BE49-F238E27FC236}">
                    <a16:creationId xmlns:a16="http://schemas.microsoft.com/office/drawing/2014/main" id="{83D02747-5F25-B541-AD03-9B217CF298A1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943341806"/>
                  </p:ext>
                </p:extLst>
              </p:nvPr>
            </p:nvGraphicFramePr>
            <p:xfrm>
              <a:off x="368517" y="1288742"/>
              <a:ext cx="5496341" cy="1323018"/>
            </p:xfrm>
            <a:graphic>
              <a:graphicData uri="http://schemas.openxmlformats.org/drawingml/2006/table">
                <a:tbl>
                  <a:tblPr firstRow="1" bandRow="1">
                    <a:tableStyleId>{6E25E649-3F16-4E02-A733-19D2CDBF48F0}</a:tableStyleId>
                  </a:tblPr>
                  <a:tblGrid>
                    <a:gridCol w="894871">
                      <a:extLst>
                        <a:ext uri="{9D8B030D-6E8A-4147-A177-3AD203B41FA5}">
                          <a16:colId xmlns:a16="http://schemas.microsoft.com/office/drawing/2014/main" val="2451510064"/>
                        </a:ext>
                      </a:extLst>
                    </a:gridCol>
                    <a:gridCol w="1150368">
                      <a:extLst>
                        <a:ext uri="{9D8B030D-6E8A-4147-A177-3AD203B41FA5}">
                          <a16:colId xmlns:a16="http://schemas.microsoft.com/office/drawing/2014/main" val="1540791574"/>
                        </a:ext>
                      </a:extLst>
                    </a:gridCol>
                    <a:gridCol w="1150368">
                      <a:extLst>
                        <a:ext uri="{9D8B030D-6E8A-4147-A177-3AD203B41FA5}">
                          <a16:colId xmlns:a16="http://schemas.microsoft.com/office/drawing/2014/main" val="3704591275"/>
                        </a:ext>
                      </a:extLst>
                    </a:gridCol>
                    <a:gridCol w="1255416">
                      <a:extLst>
                        <a:ext uri="{9D8B030D-6E8A-4147-A177-3AD203B41FA5}">
                          <a16:colId xmlns:a16="http://schemas.microsoft.com/office/drawing/2014/main" val="591894848"/>
                        </a:ext>
                      </a:extLst>
                    </a:gridCol>
                    <a:gridCol w="1045318">
                      <a:extLst>
                        <a:ext uri="{9D8B030D-6E8A-4147-A177-3AD203B41FA5}">
                          <a16:colId xmlns:a16="http://schemas.microsoft.com/office/drawing/2014/main" val="94921301"/>
                        </a:ext>
                      </a:extLst>
                    </a:gridCol>
                  </a:tblGrid>
                  <a:tr h="661509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P-value</a:t>
                          </a:r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R^2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intercept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population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GDP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54226976"/>
                      </a:ext>
                    </a:extLst>
                  </a:tr>
                  <a:tr h="661509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429" t="-105769" r="-520000" b="-134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0.2016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Not 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 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94369235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表格 3">
                <a:extLst>
                  <a:ext uri="{FF2B5EF4-FFF2-40B4-BE49-F238E27FC236}">
                    <a16:creationId xmlns:a16="http://schemas.microsoft.com/office/drawing/2014/main" id="{89EC7478-2425-E640-BD42-32F81BC8018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026916158"/>
                  </p:ext>
                </p:extLst>
              </p:nvPr>
            </p:nvGraphicFramePr>
            <p:xfrm>
              <a:off x="6133685" y="1245884"/>
              <a:ext cx="5496340" cy="1323018"/>
            </p:xfrm>
            <a:graphic>
              <a:graphicData uri="http://schemas.openxmlformats.org/drawingml/2006/table">
                <a:tbl>
                  <a:tblPr firstRow="1" bandRow="1">
                    <a:tableStyleId>{EB344D84-9AFB-497E-A393-DC336BA19D2E}</a:tableStyleId>
                  </a:tblPr>
                  <a:tblGrid>
                    <a:gridCol w="1099268">
                      <a:extLst>
                        <a:ext uri="{9D8B030D-6E8A-4147-A177-3AD203B41FA5}">
                          <a16:colId xmlns:a16="http://schemas.microsoft.com/office/drawing/2014/main" val="2451510064"/>
                        </a:ext>
                      </a:extLst>
                    </a:gridCol>
                    <a:gridCol w="1099268">
                      <a:extLst>
                        <a:ext uri="{9D8B030D-6E8A-4147-A177-3AD203B41FA5}">
                          <a16:colId xmlns:a16="http://schemas.microsoft.com/office/drawing/2014/main" val="1540791574"/>
                        </a:ext>
                      </a:extLst>
                    </a:gridCol>
                    <a:gridCol w="1099268">
                      <a:extLst>
                        <a:ext uri="{9D8B030D-6E8A-4147-A177-3AD203B41FA5}">
                          <a16:colId xmlns:a16="http://schemas.microsoft.com/office/drawing/2014/main" val="3704591275"/>
                        </a:ext>
                      </a:extLst>
                    </a:gridCol>
                    <a:gridCol w="1153001">
                      <a:extLst>
                        <a:ext uri="{9D8B030D-6E8A-4147-A177-3AD203B41FA5}">
                          <a16:colId xmlns:a16="http://schemas.microsoft.com/office/drawing/2014/main" val="591894848"/>
                        </a:ext>
                      </a:extLst>
                    </a:gridCol>
                    <a:gridCol w="1045535">
                      <a:extLst>
                        <a:ext uri="{9D8B030D-6E8A-4147-A177-3AD203B41FA5}">
                          <a16:colId xmlns:a16="http://schemas.microsoft.com/office/drawing/2014/main" val="94921301"/>
                        </a:ext>
                      </a:extLst>
                    </a:gridCol>
                  </a:tblGrid>
                  <a:tr h="682938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P-value</a:t>
                          </a:r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R^2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intercept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Population^0.1612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GDP^0.1046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54226976"/>
                      </a:ext>
                    </a:extLst>
                  </a:tr>
                  <a:tr h="61839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smtClean="0">
                                    <a:latin typeface="Cambria Math" panose="02040503050406030204" pitchFamily="18" charset="0"/>
                                  </a:rPr>
                                  <m:t>1.61×</m:t>
                                </m:r>
                                <m:sSup>
                                  <m:sSup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altLang="zh-CN" b="0" smtClean="0">
                                        <a:latin typeface="Cambria Math" panose="02040503050406030204" pitchFamily="18" charset="0"/>
                                      </a:rPr>
                                      <m:t>−9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0.4913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 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94369235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表格 3">
                <a:extLst>
                  <a:ext uri="{FF2B5EF4-FFF2-40B4-BE49-F238E27FC236}">
                    <a16:creationId xmlns:a16="http://schemas.microsoft.com/office/drawing/2014/main" id="{89EC7478-2425-E640-BD42-32F81BC8018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026916158"/>
                  </p:ext>
                </p:extLst>
              </p:nvPr>
            </p:nvGraphicFramePr>
            <p:xfrm>
              <a:off x="6133685" y="1245884"/>
              <a:ext cx="5496340" cy="1323018"/>
            </p:xfrm>
            <a:graphic>
              <a:graphicData uri="http://schemas.openxmlformats.org/drawingml/2006/table">
                <a:tbl>
                  <a:tblPr firstRow="1" bandRow="1">
                    <a:tableStyleId>{EB344D84-9AFB-497E-A393-DC336BA19D2E}</a:tableStyleId>
                  </a:tblPr>
                  <a:tblGrid>
                    <a:gridCol w="1099268">
                      <a:extLst>
                        <a:ext uri="{9D8B030D-6E8A-4147-A177-3AD203B41FA5}">
                          <a16:colId xmlns:a16="http://schemas.microsoft.com/office/drawing/2014/main" val="2451510064"/>
                        </a:ext>
                      </a:extLst>
                    </a:gridCol>
                    <a:gridCol w="1099268">
                      <a:extLst>
                        <a:ext uri="{9D8B030D-6E8A-4147-A177-3AD203B41FA5}">
                          <a16:colId xmlns:a16="http://schemas.microsoft.com/office/drawing/2014/main" val="1540791574"/>
                        </a:ext>
                      </a:extLst>
                    </a:gridCol>
                    <a:gridCol w="1099268">
                      <a:extLst>
                        <a:ext uri="{9D8B030D-6E8A-4147-A177-3AD203B41FA5}">
                          <a16:colId xmlns:a16="http://schemas.microsoft.com/office/drawing/2014/main" val="3704591275"/>
                        </a:ext>
                      </a:extLst>
                    </a:gridCol>
                    <a:gridCol w="1153001">
                      <a:extLst>
                        <a:ext uri="{9D8B030D-6E8A-4147-A177-3AD203B41FA5}">
                          <a16:colId xmlns:a16="http://schemas.microsoft.com/office/drawing/2014/main" val="591894848"/>
                        </a:ext>
                      </a:extLst>
                    </a:gridCol>
                    <a:gridCol w="1045535">
                      <a:extLst>
                        <a:ext uri="{9D8B030D-6E8A-4147-A177-3AD203B41FA5}">
                          <a16:colId xmlns:a16="http://schemas.microsoft.com/office/drawing/2014/main" val="94921301"/>
                        </a:ext>
                      </a:extLst>
                    </a:gridCol>
                  </a:tblGrid>
                  <a:tr h="682938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P-value</a:t>
                          </a:r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R^2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intercept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Population^0.1612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GDP^0.1046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5422697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t="-109804" r="-400000" b="-156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0.4913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 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94369235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99FD1F60-FCAE-BC4C-8F2B-2BBDD87880B8}"/>
              </a:ext>
            </a:extLst>
          </p:cNvPr>
          <p:cNvSpPr txBox="1"/>
          <p:nvPr/>
        </p:nvSpPr>
        <p:spPr>
          <a:xfrm>
            <a:off x="1510136" y="821152"/>
            <a:ext cx="32131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2400" dirty="0"/>
              <a:t>Linear regression model</a:t>
            </a:r>
            <a:endParaRPr kumimoji="1" lang="zh-CN" altLang="en-US" sz="2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730B533-D1C0-5746-B252-9D0A4B3A2956}"/>
              </a:ext>
            </a:extLst>
          </p:cNvPr>
          <p:cNvSpPr txBox="1"/>
          <p:nvPr/>
        </p:nvSpPr>
        <p:spPr>
          <a:xfrm>
            <a:off x="6908800" y="787400"/>
            <a:ext cx="35560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" altLang="zh-CN" sz="2400" dirty="0"/>
              <a:t>Nonlinear regression model</a:t>
            </a:r>
            <a:endParaRPr kumimoji="1"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E9342CF-BC4C-0B45-B96E-CBCC59CDC0D3}"/>
              </a:ext>
            </a:extLst>
          </p:cNvPr>
          <p:cNvSpPr/>
          <p:nvPr/>
        </p:nvSpPr>
        <p:spPr>
          <a:xfrm>
            <a:off x="1905000" y="3162300"/>
            <a:ext cx="2540000" cy="66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population</a:t>
            </a:r>
            <a:endParaRPr kumimoji="1" lang="zh-CN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FF46E62-1EED-D146-8FC9-5091974FAF32}"/>
              </a:ext>
            </a:extLst>
          </p:cNvPr>
          <p:cNvSpPr/>
          <p:nvPr/>
        </p:nvSpPr>
        <p:spPr>
          <a:xfrm>
            <a:off x="1905000" y="4123169"/>
            <a:ext cx="2540000" cy="66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GDP</a:t>
            </a:r>
            <a:endParaRPr kumimoji="1" lang="zh-CN" alt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1602D6E1-EE5B-DF4D-A5E2-9613A2145025}"/>
                  </a:ext>
                </a:extLst>
              </p:cNvPr>
              <p:cNvSpPr/>
              <p:nvPr/>
            </p:nvSpPr>
            <p:spPr>
              <a:xfrm>
                <a:off x="6908800" y="3098800"/>
                <a:ext cx="2540000" cy="660400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zh-CN" sz="2400" b="0" i="0" smtClean="0">
                              <a:latin typeface="Cambria Math" panose="02040503050406030204" pitchFamily="18" charset="0"/>
                            </a:rPr>
                            <m:t>population</m:t>
                          </m:r>
                        </m:e>
                        <m:sup>
                          <m:r>
                            <a:rPr kumimoji="1" lang="en-US" altLang="zh-CN" sz="2400" b="0" i="1" smtClean="0">
                              <a:latin typeface="Cambria Math" panose="02040503050406030204" pitchFamily="18" charset="0"/>
                            </a:rPr>
                            <m:t>0.1612</m:t>
                          </m:r>
                        </m:sup>
                      </m:sSup>
                    </m:oMath>
                  </m:oMathPara>
                </a14:m>
                <a:endParaRPr kumimoji="1" lang="zh-CN" altLang="en-US" sz="2400" dirty="0"/>
              </a:p>
            </p:txBody>
          </p:sp>
        </mc:Choice>
        <mc:Fallback xmlns="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1602D6E1-EE5B-DF4D-A5E2-9613A21450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8800" y="3098800"/>
                <a:ext cx="2540000" cy="6604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B0ACC42E-9E09-0344-BB6F-434F8482C7D2}"/>
                  </a:ext>
                </a:extLst>
              </p:cNvPr>
              <p:cNvSpPr/>
              <p:nvPr/>
            </p:nvSpPr>
            <p:spPr>
              <a:xfrm>
                <a:off x="6908800" y="4186669"/>
                <a:ext cx="2540000" cy="660400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zh-CN" sz="2400" b="0" i="0" smtClean="0">
                              <a:latin typeface="Cambria Math" panose="02040503050406030204" pitchFamily="18" charset="0"/>
                            </a:rPr>
                            <m:t>GDP</m:t>
                          </m:r>
                        </m:e>
                        <m:sup>
                          <m:r>
                            <a:rPr kumimoji="1" lang="en-US" altLang="zh-CN" sz="2400" b="0" i="1" smtClean="0">
                              <a:latin typeface="Cambria Math" panose="02040503050406030204" pitchFamily="18" charset="0"/>
                            </a:rPr>
                            <m:t>0.1046</m:t>
                          </m:r>
                        </m:sup>
                      </m:sSup>
                    </m:oMath>
                  </m:oMathPara>
                </a14:m>
                <a:endParaRPr kumimoji="1" lang="zh-CN" altLang="en-US" sz="2400" dirty="0"/>
              </a:p>
            </p:txBody>
          </p:sp>
        </mc:Choice>
        <mc:Fallback xmlns=""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B0ACC42E-9E09-0344-BB6F-434F8482C7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8800" y="4186669"/>
                <a:ext cx="2540000" cy="66040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右箭头 18">
            <a:extLst>
              <a:ext uri="{FF2B5EF4-FFF2-40B4-BE49-F238E27FC236}">
                <a16:creationId xmlns:a16="http://schemas.microsoft.com/office/drawing/2014/main" id="{0E8BE166-3695-3F45-A06C-621008C99025}"/>
              </a:ext>
            </a:extLst>
          </p:cNvPr>
          <p:cNvSpPr/>
          <p:nvPr/>
        </p:nvSpPr>
        <p:spPr>
          <a:xfrm>
            <a:off x="5080000" y="3429000"/>
            <a:ext cx="1422400" cy="3302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20" name="右箭头 19">
            <a:extLst>
              <a:ext uri="{FF2B5EF4-FFF2-40B4-BE49-F238E27FC236}">
                <a16:creationId xmlns:a16="http://schemas.microsoft.com/office/drawing/2014/main" id="{B03F2872-FEB2-6B4F-99E3-BD9D7B363CAB}"/>
              </a:ext>
            </a:extLst>
          </p:cNvPr>
          <p:cNvSpPr/>
          <p:nvPr/>
        </p:nvSpPr>
        <p:spPr>
          <a:xfrm>
            <a:off x="5080000" y="4249459"/>
            <a:ext cx="1422400" cy="3302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C702CD8-B3C7-EC43-8418-3EC8EAD3BDD6}"/>
              </a:ext>
            </a:extLst>
          </p:cNvPr>
          <p:cNvSpPr txBox="1"/>
          <p:nvPr/>
        </p:nvSpPr>
        <p:spPr>
          <a:xfrm>
            <a:off x="2446396" y="5569258"/>
            <a:ext cx="1262743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kumimoji="1" lang="en-US" altLang="zh-CN" sz="3200" dirty="0"/>
              <a:t>R^2</a:t>
            </a:r>
            <a:endParaRPr kumimoji="1" lang="zh-CN" altLang="en-US" sz="32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D2D020C-ADA6-734E-877D-4E606CFCFD8E}"/>
              </a:ext>
            </a:extLst>
          </p:cNvPr>
          <p:cNvSpPr txBox="1"/>
          <p:nvPr/>
        </p:nvSpPr>
        <p:spPr>
          <a:xfrm>
            <a:off x="5864858" y="5567008"/>
            <a:ext cx="160282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3200" dirty="0"/>
              <a:t>intercept</a:t>
            </a:r>
            <a:endParaRPr kumimoji="1" lang="zh-CN" altLang="en-US" sz="3200" dirty="0"/>
          </a:p>
        </p:txBody>
      </p:sp>
      <p:sp>
        <p:nvSpPr>
          <p:cNvPr id="24" name="右箭头 23">
            <a:extLst>
              <a:ext uri="{FF2B5EF4-FFF2-40B4-BE49-F238E27FC236}">
                <a16:creationId xmlns:a16="http://schemas.microsoft.com/office/drawing/2014/main" id="{05CF8055-B281-A34E-9D21-988A1BE6FC8D}"/>
              </a:ext>
            </a:extLst>
          </p:cNvPr>
          <p:cNvSpPr/>
          <p:nvPr/>
        </p:nvSpPr>
        <p:spPr>
          <a:xfrm rot="16200000">
            <a:off x="3848120" y="5641581"/>
            <a:ext cx="566058" cy="292195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dirty="0">
              <a:solidFill>
                <a:schemeClr val="accent6"/>
              </a:solidFill>
            </a:endParaRPr>
          </a:p>
        </p:txBody>
      </p:sp>
      <p:sp>
        <p:nvSpPr>
          <p:cNvPr id="25" name="右箭头 24">
            <a:extLst>
              <a:ext uri="{FF2B5EF4-FFF2-40B4-BE49-F238E27FC236}">
                <a16:creationId xmlns:a16="http://schemas.microsoft.com/office/drawing/2014/main" id="{DCB15D64-4233-0B48-8A8D-E20870276999}"/>
              </a:ext>
            </a:extLst>
          </p:cNvPr>
          <p:cNvSpPr/>
          <p:nvPr/>
        </p:nvSpPr>
        <p:spPr>
          <a:xfrm rot="16200000">
            <a:off x="7482453" y="5607831"/>
            <a:ext cx="566058" cy="292195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pic>
        <p:nvPicPr>
          <p:cNvPr id="26" name="音频 25">
            <a:hlinkClick r:id="" action="ppaction://media"/>
            <a:extLst>
              <a:ext uri="{FF2B5EF4-FFF2-40B4-BE49-F238E27FC236}">
                <a16:creationId xmlns:a16="http://schemas.microsoft.com/office/drawing/2014/main" id="{209193D0-60B0-CC4A-92AC-5CB1CA53169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3625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4118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4052">
        <p:fade/>
      </p:transition>
    </mc:Choice>
    <mc:Fallback xmlns="">
      <p:transition spd="med" advTm="440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517" y="6870526"/>
            <a:ext cx="9753600" cy="1325562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5" name="文本框 4"/>
          <p:cNvSpPr txBox="1"/>
          <p:nvPr/>
        </p:nvSpPr>
        <p:spPr>
          <a:xfrm>
            <a:off x="1019113" y="355791"/>
            <a:ext cx="5167248" cy="425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400" dirty="0"/>
              <a:t>          （</a:t>
            </a:r>
            <a:r>
              <a:rPr lang="en-US" altLang="zh-CN" sz="2400" dirty="0"/>
              <a:t>4</a:t>
            </a:r>
            <a:r>
              <a:rPr lang="zh-CN" altLang="en-US" sz="2400" dirty="0"/>
              <a:t>）</a:t>
            </a:r>
            <a:r>
              <a:rPr lang="en" altLang="zh-CN" sz="2400" dirty="0"/>
              <a:t>Conclusion and explanation</a:t>
            </a:r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8329808" y="2381805"/>
            <a:ext cx="3300217" cy="61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endParaRPr lang="en" altLang="zh-CN" dirty="0"/>
          </a:p>
          <a:p>
            <a:pPr algn="l">
              <a:lnSpc>
                <a:spcPct val="90000"/>
              </a:lnSpc>
            </a:pPr>
            <a:endParaRPr lang="zh-CN" altLang="en-US" sz="200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71C51E6-60B8-D24E-A1FB-6C2953543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2913" y="2404842"/>
            <a:ext cx="3479647" cy="795784"/>
          </a:xfrm>
        </p:spPr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B855148-8021-3D49-847C-4892EA5ACC75}"/>
              </a:ext>
            </a:extLst>
          </p:cNvPr>
          <p:cNvSpPr txBox="1"/>
          <p:nvPr/>
        </p:nvSpPr>
        <p:spPr>
          <a:xfrm>
            <a:off x="1862913" y="5691201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/>
              <a:t>Linear regression model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2DA7851-F29F-F34A-A087-8D9E949F08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113" y="1149930"/>
            <a:ext cx="5028361" cy="433870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534DCD9-8415-4144-9697-9D82C9E500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0162" y="938732"/>
            <a:ext cx="3860726" cy="4728561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89FBB10-F3DB-FC44-ACA3-87096A62E420}"/>
              </a:ext>
            </a:extLst>
          </p:cNvPr>
          <p:cNvSpPr txBox="1"/>
          <p:nvPr/>
        </p:nvSpPr>
        <p:spPr>
          <a:xfrm>
            <a:off x="7956825" y="5625584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/>
              <a:t>Nonlinear regression model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45E2072-9B79-2441-B354-30F2BDC47B8B}"/>
                  </a:ext>
                </a:extLst>
              </p:cNvPr>
              <p:cNvSpPr txBox="1"/>
              <p:nvPr/>
            </p:nvSpPr>
            <p:spPr>
              <a:xfrm>
                <a:off x="670404" y="6171637"/>
                <a:ext cx="5377070" cy="6611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kumimoji="1" lang="en" altLang="zh-CN" sz="18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</a:rPr>
                          <m:t>𝑀𝑒𝑑𝑎𝑙</m:t>
                        </m:r>
                      </m:e>
                    </m:acc>
                    <m:r>
                      <a:rPr kumimoji="1" lang="en" altLang="zh-CN" sz="18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−2.165</m:t>
                    </m:r>
                    <m:r>
                      <a:rPr kumimoji="1" lang="en" altLang="zh-CN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−17</m:t>
                        </m:r>
                      </m:sup>
                    </m:sSup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+3.493×</m:t>
                    </m:r>
                    <m:sSup>
                      <m:sSupPr>
                        <m:ctrlP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kumimoji="1" lang="en-US" altLang="zh-CN" sz="1800" dirty="0"/>
                  <a:t>GDP+3.776</a:t>
                </a:r>
                <a:r>
                  <a:rPr kumimoji="1" lang="en-US" altLang="zh-CN" sz="1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kumimoji="1" lang="en-US" altLang="zh-CN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m:rPr>
                        <m:sty m:val="p"/>
                      </m:rPr>
                      <a:rPr kumimoji="1" lang="en-US" altLang="zh-CN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Population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45E2072-9B79-2441-B354-30F2BDC47B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404" y="6171637"/>
                <a:ext cx="5377070" cy="661143"/>
              </a:xfrm>
              <a:prstGeom prst="rect">
                <a:avLst/>
              </a:prstGeom>
              <a:blipFill>
                <a:blip r:embed="rId7"/>
                <a:stretch>
                  <a:fillRect t="-1852" b="-74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19338B88-C7B1-5844-AFD7-4ACB95287571}"/>
                  </a:ext>
                </a:extLst>
              </p:cNvPr>
              <p:cNvSpPr txBox="1"/>
              <p:nvPr/>
            </p:nvSpPr>
            <p:spPr>
              <a:xfrm>
                <a:off x="6465473" y="6102149"/>
                <a:ext cx="5905570" cy="6611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kumimoji="1" lang="en" altLang="zh-CN" sz="18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</a:rPr>
                          <m:t>𝑀𝑒𝑑𝑎𝑙</m:t>
                        </m:r>
                      </m:e>
                    </m:acc>
                    <m:r>
                      <a:rPr kumimoji="1" lang="en" altLang="zh-CN" sz="18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−235.8594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+6.5721×</m:t>
                    </m:r>
                    <m:sSup>
                      <m:sSupPr>
                        <m:ctrlP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𝑃𝑜𝑝𝑢𝑙𝑎𝑡𝑖𝑜𝑛</m:t>
                        </m:r>
                      </m:e>
                      <m:sup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0.16127</m:t>
                        </m:r>
                      </m:sup>
                    </m:sSup>
                  </m:oMath>
                </a14:m>
                <a:r>
                  <a:rPr kumimoji="1" lang="en-US" altLang="zh-CN" sz="1800" dirty="0"/>
                  <a:t>+60.9428</a:t>
                </a:r>
                <a:r>
                  <a:rPr kumimoji="1" lang="en-US" altLang="zh-CN" sz="1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kumimoji="1" lang="en-US" altLang="zh-CN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𝐺𝐷𝑃</m:t>
                        </m:r>
                      </m:e>
                      <m:sup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0.10468</m:t>
                        </m:r>
                      </m:sup>
                    </m:sSup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19338B88-C7B1-5844-AFD7-4ACB952875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5473" y="6102149"/>
                <a:ext cx="5905570" cy="661143"/>
              </a:xfrm>
              <a:prstGeom prst="rect">
                <a:avLst/>
              </a:prstGeom>
              <a:blipFill>
                <a:blip r:embed="rId8"/>
                <a:stretch>
                  <a:fillRect l="-430" b="-1509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音频 21">
            <a:hlinkClick r:id="" action="ppaction://media"/>
            <a:extLst>
              <a:ext uri="{FF2B5EF4-FFF2-40B4-BE49-F238E27FC236}">
                <a16:creationId xmlns:a16="http://schemas.microsoft.com/office/drawing/2014/main" id="{D50880D6-1AB5-CC4C-B0D4-887376F6B74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3625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3342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5498">
        <p:fade/>
      </p:transition>
    </mc:Choice>
    <mc:Fallback xmlns="">
      <p:transition spd="med" advTm="1354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0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0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0.6"/>
</p:tagLst>
</file>

<file path=ppt/theme/theme1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Tw Cen MT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193</Words>
  <Application>Microsoft Macintosh PowerPoint</Application>
  <PresentationFormat>自定义</PresentationFormat>
  <Paragraphs>45</Paragraphs>
  <Slides>4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Arial</vt:lpstr>
      <vt:lpstr>Cambria Math</vt:lpstr>
      <vt:lpstr>Century Gothic</vt:lpstr>
      <vt:lpstr>Tw Cen MT</vt:lpstr>
      <vt:lpstr>World Presentation 16x9</vt:lpstr>
      <vt:lpstr>Making the data confess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Mark Mendoza</dc:creator>
  <cp:lastModifiedBy>office</cp:lastModifiedBy>
  <cp:revision>10</cp:revision>
  <dcterms:created xsi:type="dcterms:W3CDTF">2021-10-10T13:39:35Z</dcterms:created>
  <dcterms:modified xsi:type="dcterms:W3CDTF">2021-10-21T06:36:38Z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  <property fmtid="{D5CDD505-2E9C-101B-9397-08002B2CF9AE}" pid="8" name="KSOProductBuildVer">
    <vt:lpwstr>2052-3.9.0.6159</vt:lpwstr>
  </property>
</Properties>
</file>

<file path=docProps/thumbnail.jpeg>
</file>